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metadata/core-properties" Target="docProps/core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2" r:id="rId7"/>
  </p:sldIdLst>
  <p:sldSz cx="12192000" cy="6858000"/>
  <p:notesSz cx="7559675" cy="10691813"/>
  <p:defaultTextStyle>
    <a:defPPr>
      <a:defRPr lang="ja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3"/>
    <p:restoredTop sz="94658"/>
  </p:normalViewPr>
  <p:slideViewPr>
    <p:cSldViewPr snapToGrid="0">
      <p:cViewPr varScale="1">
        <p:scale>
          <a:sx n="92" d="100"/>
          <a:sy n="92" d="100"/>
        </p:scale>
        <p:origin x="17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リーフォーム 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5" name="フリーフォーム 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6" name="フリーフォーム 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47720" y="2385000"/>
            <a:ext cx="10681560" cy="6235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3480" b="1" u="none" strike="noStrike">
                <a:solidFill>
                  <a:srgbClr val="224466"/>
                </a:solidFill>
                <a:effectLst/>
                <a:uFillTx/>
                <a:latin typeface="HiraKakuProN-W6"/>
                <a:ea typeface="HiraKakuProN-W6"/>
              </a:rPr>
              <a:t>労⼒をかけずに、実⼒は磨いて、⽣成</a:t>
            </a:r>
            <a:r>
              <a:rPr lang="en-US" sz="3480" b="1" u="none" strike="noStrike">
                <a:solidFill>
                  <a:srgbClr val="224466"/>
                </a:solidFill>
                <a:effectLst/>
                <a:uFillTx/>
                <a:latin typeface=".SFNS-Regular_wdth_opsz2E6666_GRAD_wght2580000"/>
                <a:ea typeface=".SFNS-Regular_wdth_opsz2E6666_GRAD_wght2580000"/>
              </a:rPr>
              <a:t>AI</a:t>
            </a:r>
            <a:r>
              <a:rPr lang="ja-JP" sz="3480" b="1" u="none" strike="noStrike">
                <a:solidFill>
                  <a:srgbClr val="224466"/>
                </a:solidFill>
                <a:effectLst/>
                <a:uFillTx/>
                <a:latin typeface="HiraKakuProN-W6"/>
                <a:ea typeface="HiraKakuProN-W6"/>
              </a:rPr>
              <a:t>活⽤で国際学</a:t>
            </a:r>
            <a:endParaRPr lang="en-US" sz="348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47720" y="2937600"/>
            <a:ext cx="3978360" cy="44244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3480" b="1" u="none" strike="noStrike">
                <a:solidFill>
                  <a:srgbClr val="224466"/>
                </a:solidFill>
                <a:effectLst/>
                <a:uFillTx/>
                <a:latin typeface="HiraKakuProN-W6"/>
                <a:ea typeface="HiraKakuProN-W6"/>
              </a:rPr>
              <a:t>会発表を乗り切ろう</a:t>
            </a:r>
            <a:endParaRPr lang="en-US" sz="348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747720" y="3854880"/>
            <a:ext cx="5515560" cy="360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830" b="1" u="none" strike="noStrike">
                <a:solidFill>
                  <a:srgbClr val="1F2328"/>
                </a:solidFill>
                <a:effectLst/>
                <a:uFillTx/>
                <a:latin typeface="HiraKakuProN-W6"/>
                <a:ea typeface="HiraKakuProN-W6"/>
              </a:rPr>
              <a:t>岡⼭県精神科医療センター 宋⿓平</a:t>
            </a:r>
            <a:endParaRPr lang="en-US" sz="283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1803320" y="6327720"/>
            <a:ext cx="228240" cy="306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777777"/>
                </a:solidFill>
                <a:effectLst/>
                <a:uFillTx/>
                <a:latin typeface=".SFNS-Regular_wdth_opsz180000_GRAD_wght"/>
                <a:ea typeface=".SFNS-Regular_wdth_opsz180000_GRAD_wght"/>
              </a:rPr>
              <a:t>1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フリーフォーム 1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2" name="フリーフォーム 1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3" name="フリーフォーム 1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47720" y="2042280"/>
            <a:ext cx="3683880" cy="6235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3480" b="1" u="none" strike="noStrike">
                <a:solidFill>
                  <a:srgbClr val="224466"/>
                </a:solidFill>
                <a:effectLst/>
                <a:uFillTx/>
                <a:latin typeface=".SFNS-Regular_wdth_opsz2E6666_GRAD_wght2580000"/>
                <a:ea typeface=".SFNS-Regular_wdth_opsz2E6666_GRAD_wght2580000"/>
              </a:rPr>
              <a:t>0. </a:t>
            </a:r>
            <a:r>
              <a:rPr lang="ja-JP" sz="3480" b="1" u="none" strike="noStrike">
                <a:solidFill>
                  <a:srgbClr val="224466"/>
                </a:solidFill>
                <a:effectLst/>
                <a:uFillTx/>
                <a:latin typeface="HiraKakuProN-W6"/>
                <a:ea typeface="HiraKakuProN-W6"/>
              </a:rPr>
              <a:t>労⼒はかけずに</a:t>
            </a:r>
            <a:endParaRPr lang="en-US" sz="348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019520" y="2924280"/>
            <a:ext cx="9426960" cy="369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1. 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論⽂や⽇本語スライドから英語スライドを</a:t>
            </a:r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ChatGPT/Claude/Gemini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で作成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019520" y="3409920"/>
            <a:ext cx="8201160" cy="369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2. 1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から英語のトークスクリプトを</a:t>
            </a:r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ChatGPT/Claude/Gemini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で作成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019520" y="3895560"/>
            <a:ext cx="6070320" cy="369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3. 2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から英語の発表⾳声を</a:t>
            </a:r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Gemini AI studio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で作成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019520" y="4371840"/>
            <a:ext cx="8631000" cy="369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4. ChatGPT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の</a:t>
            </a:r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Advanced Voice Mode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で質疑応答やフリートークの練習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1774520" y="6327720"/>
            <a:ext cx="228240" cy="306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777777"/>
                </a:solidFill>
                <a:effectLst/>
                <a:uFillTx/>
                <a:latin typeface=".SFNS-Regular_wdth_opsz180000_GRAD_wght"/>
                <a:ea typeface=".SFNS-Regular_wdth_opsz180000_GRAD_wght"/>
              </a:rPr>
              <a:t>2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JSPN_PCNR_RS1">
            <a:hlinkClick r:id="" action="ppaction://media"/>
            <a:extLst>
              <a:ext uri="{FF2B5EF4-FFF2-40B4-BE49-F238E27FC236}">
                <a16:creationId xmlns:a16="http://schemas.microsoft.com/office/drawing/2014/main" id="{DF1AA17B-BDA6-CEA0-2562-0947C7B02E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0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2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5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JSPN_PCNR_DID">
            <a:hlinkClick r:id="" action="ppaction://media"/>
            <a:extLst>
              <a:ext uri="{FF2B5EF4-FFF2-40B4-BE49-F238E27FC236}">
                <a16:creationId xmlns:a16="http://schemas.microsoft.com/office/drawing/2014/main" id="{23394D07-D33F-050A-744A-1F703924F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7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FFC555-92F5-7AE4-B0CC-834C5C54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GB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86C7000-D9B6-2521-D62D-8363A77FAC5B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kumimoji="1" lang="ja-GB" altLang="en-US"/>
          </a:p>
        </p:txBody>
      </p:sp>
      <p:pic>
        <p:nvPicPr>
          <p:cNvPr id="4" name="2025JSPN_PCNR_RS2">
            <a:hlinkClick r:id="" action="ppaction://media"/>
            <a:extLst>
              <a:ext uri="{FF2B5EF4-FFF2-40B4-BE49-F238E27FC236}">
                <a16:creationId xmlns:a16="http://schemas.microsoft.com/office/drawing/2014/main" id="{35DD49D5-C2ED-BE4B-3B18-A12E75C59D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6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4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フリーフォーム 7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2" name="フリーフォーム 7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3" name="フリーフォーム 7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4" name="フリーフォーム 73"/>
          <p:cNvSpPr/>
          <p:nvPr/>
        </p:nvSpPr>
        <p:spPr>
          <a:xfrm>
            <a:off x="1066680" y="2028600"/>
            <a:ext cx="86040" cy="86040"/>
          </a:xfrm>
          <a:custGeom>
            <a:avLst/>
            <a:gdLst/>
            <a:ahLst/>
            <a:cxnLst/>
            <a:rect l="0" t="0" r="r" b="b"/>
            <a:pathLst>
              <a:path w="239" h="239">
                <a:moveTo>
                  <a:pt x="239" y="119"/>
                </a:moveTo>
                <a:cubicBezTo>
                  <a:pt x="239" y="135"/>
                  <a:pt x="236" y="150"/>
                  <a:pt x="230" y="165"/>
                </a:cubicBezTo>
                <a:cubicBezTo>
                  <a:pt x="224" y="179"/>
                  <a:pt x="215" y="192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60" y="224"/>
                  <a:pt x="47" y="216"/>
                  <a:pt x="36" y="204"/>
                </a:cubicBezTo>
                <a:cubicBezTo>
                  <a:pt x="25" y="192"/>
                  <a:pt x="16" y="179"/>
                  <a:pt x="9" y="165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4"/>
                </a:cubicBezTo>
                <a:cubicBezTo>
                  <a:pt x="16" y="59"/>
                  <a:pt x="25" y="46"/>
                  <a:pt x="36" y="35"/>
                </a:cubicBezTo>
                <a:cubicBezTo>
                  <a:pt x="47" y="24"/>
                  <a:pt x="60" y="15"/>
                  <a:pt x="74" y="9"/>
                </a:cubicBezTo>
                <a:cubicBezTo>
                  <a:pt x="89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3"/>
                  <a:pt x="239" y="119"/>
                </a:cubicBezTo>
                <a:close/>
              </a:path>
            </a:pathLst>
          </a:custGeom>
          <a:solidFill>
            <a:srgbClr val="1F2328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游明朝体"/>
            </a:endParaRPr>
          </a:p>
        </p:txBody>
      </p:sp>
      <p:sp>
        <p:nvSpPr>
          <p:cNvPr id="75" name="テキスト ボックス 74"/>
          <p:cNvSpPr txBox="1"/>
          <p:nvPr/>
        </p:nvSpPr>
        <p:spPr>
          <a:xfrm>
            <a:off x="747720" y="975240"/>
            <a:ext cx="4125600" cy="6235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3480" b="1" u="none" strike="noStrike">
                <a:solidFill>
                  <a:srgbClr val="224466"/>
                </a:solidFill>
                <a:effectLst/>
                <a:uFillTx/>
                <a:latin typeface=".SFNS-Regular_wdth_opsz2E6666_GRAD_wght2580000"/>
                <a:ea typeface=".SFNS-Regular_wdth_opsz2E6666_GRAD_wght2580000"/>
              </a:rPr>
              <a:t>5. </a:t>
            </a:r>
            <a:r>
              <a:rPr lang="ja-JP" sz="3480" b="1" u="none" strike="noStrike">
                <a:solidFill>
                  <a:srgbClr val="224466"/>
                </a:solidFill>
                <a:effectLst/>
                <a:uFillTx/>
                <a:latin typeface="HiraKakuProN-W6"/>
                <a:ea typeface="HiraKakuProN-W6"/>
              </a:rPr>
              <a:t>実⼒はあってこそ</a:t>
            </a:r>
            <a:endParaRPr lang="en-US" sz="348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6" name="フリーフォーム 75"/>
          <p:cNvSpPr/>
          <p:nvPr/>
        </p:nvSpPr>
        <p:spPr>
          <a:xfrm>
            <a:off x="1618920" y="2438280"/>
            <a:ext cx="86400" cy="86040"/>
          </a:xfrm>
          <a:custGeom>
            <a:avLst/>
            <a:gdLst/>
            <a:ahLst/>
            <a:cxnLst/>
            <a:rect l="0" t="0" r="r" b="b"/>
            <a:pathLst>
              <a:path w="240" h="239" fill="none">
                <a:moveTo>
                  <a:pt x="240" y="120"/>
                </a:moveTo>
                <a:cubicBezTo>
                  <a:pt x="240" y="136"/>
                  <a:pt x="237" y="151"/>
                  <a:pt x="230" y="165"/>
                </a:cubicBezTo>
                <a:cubicBezTo>
                  <a:pt x="224" y="180"/>
                  <a:pt x="216" y="193"/>
                  <a:pt x="205" y="204"/>
                </a:cubicBezTo>
                <a:cubicBezTo>
                  <a:pt x="194" y="215"/>
                  <a:pt x="181" y="224"/>
                  <a:pt x="166" y="230"/>
                </a:cubicBezTo>
                <a:cubicBezTo>
                  <a:pt x="151" y="236"/>
                  <a:pt x="135" y="239"/>
                  <a:pt x="119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6" y="180"/>
                  <a:pt x="9" y="165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9"/>
                  <a:pt x="9" y="74"/>
                </a:cubicBezTo>
                <a:cubicBezTo>
                  <a:pt x="16" y="60"/>
                  <a:pt x="24" y="47"/>
                  <a:pt x="35" y="36"/>
                </a:cubicBezTo>
                <a:cubicBezTo>
                  <a:pt x="46" y="25"/>
                  <a:pt x="59" y="16"/>
                  <a:pt x="74" y="9"/>
                </a:cubicBezTo>
                <a:cubicBezTo>
                  <a:pt x="89" y="3"/>
                  <a:pt x="104" y="0"/>
                  <a:pt x="119" y="0"/>
                </a:cubicBezTo>
                <a:cubicBezTo>
                  <a:pt x="135" y="0"/>
                  <a:pt x="151" y="3"/>
                  <a:pt x="166" y="9"/>
                </a:cubicBezTo>
                <a:cubicBezTo>
                  <a:pt x="181" y="16"/>
                  <a:pt x="194" y="25"/>
                  <a:pt x="205" y="36"/>
                </a:cubicBezTo>
                <a:cubicBezTo>
                  <a:pt x="216" y="47"/>
                  <a:pt x="224" y="60"/>
                  <a:pt x="230" y="74"/>
                </a:cubicBezTo>
                <a:cubicBezTo>
                  <a:pt x="237" y="89"/>
                  <a:pt x="240" y="104"/>
                  <a:pt x="240" y="120"/>
                </a:cubicBezTo>
              </a:path>
            </a:pathLst>
          </a:custGeom>
          <a:ln w="9360">
            <a:solidFill>
              <a:srgbClr val="1F2328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7" name="テキスト ボックス 76"/>
          <p:cNvSpPr txBox="1"/>
          <p:nvPr/>
        </p:nvSpPr>
        <p:spPr>
          <a:xfrm>
            <a:off x="1300320" y="1857240"/>
            <a:ext cx="303516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論⽂が名刺代わりになる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78" name="フリーフォーム 77"/>
          <p:cNvSpPr/>
          <p:nvPr/>
        </p:nvSpPr>
        <p:spPr>
          <a:xfrm>
            <a:off x="1066680" y="2923920"/>
            <a:ext cx="86040" cy="86040"/>
          </a:xfrm>
          <a:custGeom>
            <a:avLst/>
            <a:gdLst/>
            <a:ahLst/>
            <a:cxnLst/>
            <a:rect l="0" t="0" r="r" b="b"/>
            <a:pathLst>
              <a:path w="239" h="239">
                <a:moveTo>
                  <a:pt x="239" y="120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0"/>
                  <a:pt x="215" y="193"/>
                  <a:pt x="204" y="204"/>
                </a:cubicBezTo>
                <a:cubicBezTo>
                  <a:pt x="193" y="216"/>
                  <a:pt x="180" y="224"/>
                  <a:pt x="165" y="230"/>
                </a:cubicBezTo>
                <a:cubicBezTo>
                  <a:pt x="151" y="236"/>
                  <a:pt x="136" y="239"/>
                  <a:pt x="120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60" y="224"/>
                  <a:pt x="47" y="216"/>
                  <a:pt x="36" y="204"/>
                </a:cubicBezTo>
                <a:cubicBezTo>
                  <a:pt x="25" y="193"/>
                  <a:pt x="16" y="180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8"/>
                  <a:pt x="9" y="74"/>
                </a:cubicBezTo>
                <a:cubicBezTo>
                  <a:pt x="16" y="59"/>
                  <a:pt x="25" y="46"/>
                  <a:pt x="36" y="35"/>
                </a:cubicBezTo>
                <a:cubicBezTo>
                  <a:pt x="47" y="24"/>
                  <a:pt x="60" y="15"/>
                  <a:pt x="74" y="9"/>
                </a:cubicBezTo>
                <a:cubicBezTo>
                  <a:pt x="89" y="3"/>
                  <a:pt x="104" y="0"/>
                  <a:pt x="120" y="0"/>
                </a:cubicBezTo>
                <a:cubicBezTo>
                  <a:pt x="136" y="0"/>
                  <a:pt x="151" y="3"/>
                  <a:pt x="165" y="9"/>
                </a:cubicBezTo>
                <a:cubicBezTo>
                  <a:pt x="180" y="15"/>
                  <a:pt x="193" y="24"/>
                  <a:pt x="204" y="35"/>
                </a:cubicBezTo>
                <a:cubicBezTo>
                  <a:pt x="215" y="46"/>
                  <a:pt x="224" y="59"/>
                  <a:pt x="230" y="74"/>
                </a:cubicBezTo>
                <a:cubicBezTo>
                  <a:pt x="236" y="88"/>
                  <a:pt x="239" y="104"/>
                  <a:pt x="239" y="120"/>
                </a:cubicBezTo>
                <a:close/>
              </a:path>
            </a:pathLst>
          </a:custGeom>
          <a:solidFill>
            <a:srgbClr val="1F2328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游明朝体"/>
            </a:endParaRPr>
          </a:p>
        </p:txBody>
      </p:sp>
      <p:sp>
        <p:nvSpPr>
          <p:cNvPr id="79" name="テキスト ボックス 78"/>
          <p:cNvSpPr txBox="1"/>
          <p:nvPr/>
        </p:nvSpPr>
        <p:spPr>
          <a:xfrm>
            <a:off x="1852560" y="2266920"/>
            <a:ext cx="606924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学会開催地にいる研究者に事前に連絡をしておく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0" name="フリーフォーム 79"/>
          <p:cNvSpPr/>
          <p:nvPr/>
        </p:nvSpPr>
        <p:spPr>
          <a:xfrm>
            <a:off x="1618920" y="3333600"/>
            <a:ext cx="86400" cy="86040"/>
          </a:xfrm>
          <a:custGeom>
            <a:avLst/>
            <a:gdLst/>
            <a:ahLst/>
            <a:cxnLst/>
            <a:rect l="0" t="0" r="r" b="b"/>
            <a:pathLst>
              <a:path w="240" h="239" fill="none">
                <a:moveTo>
                  <a:pt x="240" y="119"/>
                </a:moveTo>
                <a:cubicBezTo>
                  <a:pt x="240" y="135"/>
                  <a:pt x="237" y="151"/>
                  <a:pt x="230" y="166"/>
                </a:cubicBezTo>
                <a:cubicBezTo>
                  <a:pt x="224" y="180"/>
                  <a:pt x="216" y="193"/>
                  <a:pt x="205" y="204"/>
                </a:cubicBezTo>
                <a:cubicBezTo>
                  <a:pt x="194" y="215"/>
                  <a:pt x="181" y="224"/>
                  <a:pt x="166" y="230"/>
                </a:cubicBezTo>
                <a:cubicBezTo>
                  <a:pt x="151" y="236"/>
                  <a:pt x="135" y="239"/>
                  <a:pt x="119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6" y="180"/>
                  <a:pt x="9" y="166"/>
                </a:cubicBezTo>
                <a:cubicBezTo>
                  <a:pt x="3" y="151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6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9" y="3"/>
                  <a:pt x="104" y="0"/>
                  <a:pt x="119" y="0"/>
                </a:cubicBezTo>
                <a:cubicBezTo>
                  <a:pt x="135" y="0"/>
                  <a:pt x="151" y="3"/>
                  <a:pt x="166" y="9"/>
                </a:cubicBezTo>
                <a:cubicBezTo>
                  <a:pt x="181" y="15"/>
                  <a:pt x="194" y="24"/>
                  <a:pt x="205" y="35"/>
                </a:cubicBezTo>
                <a:cubicBezTo>
                  <a:pt x="216" y="46"/>
                  <a:pt x="224" y="59"/>
                  <a:pt x="230" y="73"/>
                </a:cubicBezTo>
                <a:cubicBezTo>
                  <a:pt x="237" y="88"/>
                  <a:pt x="240" y="103"/>
                  <a:pt x="240" y="119"/>
                </a:cubicBezTo>
              </a:path>
            </a:pathLst>
          </a:custGeom>
          <a:ln w="9360">
            <a:solidFill>
              <a:srgbClr val="1F2328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1" name="テキスト ボックス 80"/>
          <p:cNvSpPr txBox="1"/>
          <p:nvPr/>
        </p:nvSpPr>
        <p:spPr>
          <a:xfrm>
            <a:off x="1300320" y="2752560"/>
            <a:ext cx="220752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友達を作っておく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2" name="テキスト ボックス 81"/>
          <p:cNvSpPr txBox="1"/>
          <p:nvPr/>
        </p:nvSpPr>
        <p:spPr>
          <a:xfrm>
            <a:off x="1852560" y="3162240"/>
            <a:ext cx="9502920" cy="3690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2170" b="0" u="none" strike="noStrike">
                <a:solidFill>
                  <a:srgbClr val="1F2328"/>
                </a:solidFill>
                <a:effectLst/>
                <a:uFillTx/>
                <a:latin typeface=".SFNS-Regular_wdth_opsz1D0000_GRAD_wght"/>
                <a:ea typeface=".SFNS-Regular_wdth_opsz1D0000_GRAD_wght"/>
              </a:rPr>
              <a:t>[SY111-3]</a:t>
            </a:r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所属を超えて若⼿精神科医⾃⾝で運営し、国際交流及び研究につな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3" name="フリーフォーム 82"/>
          <p:cNvSpPr/>
          <p:nvPr/>
        </p:nvSpPr>
        <p:spPr>
          <a:xfrm>
            <a:off x="1066680" y="4238280"/>
            <a:ext cx="86040" cy="86400"/>
          </a:xfrm>
          <a:custGeom>
            <a:avLst/>
            <a:gdLst/>
            <a:ahLst/>
            <a:cxnLst/>
            <a:rect l="0" t="0" r="r" b="b"/>
            <a:pathLst>
              <a:path w="239" h="240">
                <a:moveTo>
                  <a:pt x="239" y="121"/>
                </a:moveTo>
                <a:cubicBezTo>
                  <a:pt x="239" y="136"/>
                  <a:pt x="236" y="151"/>
                  <a:pt x="230" y="166"/>
                </a:cubicBezTo>
                <a:cubicBezTo>
                  <a:pt x="224" y="181"/>
                  <a:pt x="215" y="194"/>
                  <a:pt x="204" y="205"/>
                </a:cubicBezTo>
                <a:cubicBezTo>
                  <a:pt x="193" y="216"/>
                  <a:pt x="180" y="224"/>
                  <a:pt x="165" y="231"/>
                </a:cubicBezTo>
                <a:cubicBezTo>
                  <a:pt x="151" y="237"/>
                  <a:pt x="136" y="240"/>
                  <a:pt x="120" y="240"/>
                </a:cubicBezTo>
                <a:cubicBezTo>
                  <a:pt x="104" y="240"/>
                  <a:pt x="89" y="237"/>
                  <a:pt x="74" y="231"/>
                </a:cubicBezTo>
                <a:cubicBezTo>
                  <a:pt x="60" y="224"/>
                  <a:pt x="47" y="216"/>
                  <a:pt x="36" y="205"/>
                </a:cubicBezTo>
                <a:cubicBezTo>
                  <a:pt x="25" y="194"/>
                  <a:pt x="16" y="181"/>
                  <a:pt x="9" y="166"/>
                </a:cubicBezTo>
                <a:cubicBezTo>
                  <a:pt x="3" y="151"/>
                  <a:pt x="0" y="136"/>
                  <a:pt x="0" y="121"/>
                </a:cubicBezTo>
                <a:cubicBezTo>
                  <a:pt x="0" y="105"/>
                  <a:pt x="3" y="90"/>
                  <a:pt x="9" y="75"/>
                </a:cubicBezTo>
                <a:cubicBezTo>
                  <a:pt x="16" y="60"/>
                  <a:pt x="25" y="47"/>
                  <a:pt x="36" y="36"/>
                </a:cubicBezTo>
                <a:cubicBezTo>
                  <a:pt x="47" y="25"/>
                  <a:pt x="60" y="17"/>
                  <a:pt x="74" y="11"/>
                </a:cubicBezTo>
                <a:cubicBezTo>
                  <a:pt x="89" y="3"/>
                  <a:pt x="104" y="0"/>
                  <a:pt x="120" y="0"/>
                </a:cubicBezTo>
                <a:cubicBezTo>
                  <a:pt x="136" y="0"/>
                  <a:pt x="151" y="3"/>
                  <a:pt x="165" y="11"/>
                </a:cubicBezTo>
                <a:cubicBezTo>
                  <a:pt x="180" y="17"/>
                  <a:pt x="193" y="25"/>
                  <a:pt x="204" y="36"/>
                </a:cubicBezTo>
                <a:cubicBezTo>
                  <a:pt x="215" y="47"/>
                  <a:pt x="224" y="60"/>
                  <a:pt x="230" y="75"/>
                </a:cubicBezTo>
                <a:cubicBezTo>
                  <a:pt x="236" y="90"/>
                  <a:pt x="239" y="105"/>
                  <a:pt x="239" y="121"/>
                </a:cubicBezTo>
                <a:close/>
              </a:path>
            </a:pathLst>
          </a:custGeom>
          <a:solidFill>
            <a:srgbClr val="1F2328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游明朝体"/>
            </a:endParaRPr>
          </a:p>
        </p:txBody>
      </p:sp>
      <p:sp>
        <p:nvSpPr>
          <p:cNvPr id="84" name="テキスト ボックス 83"/>
          <p:cNvSpPr txBox="1"/>
          <p:nvPr/>
        </p:nvSpPr>
        <p:spPr>
          <a:xfrm>
            <a:off x="1852560" y="3581280"/>
            <a:ext cx="358668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げる合宿型研修会の今と未来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5" name="フリーフォーム 84"/>
          <p:cNvSpPr/>
          <p:nvPr/>
        </p:nvSpPr>
        <p:spPr>
          <a:xfrm>
            <a:off x="1618920" y="4647960"/>
            <a:ext cx="86400" cy="86040"/>
          </a:xfrm>
          <a:custGeom>
            <a:avLst/>
            <a:gdLst/>
            <a:ahLst/>
            <a:cxnLst/>
            <a:rect l="0" t="0" r="r" b="b"/>
            <a:pathLst>
              <a:path w="240" h="239" fill="none">
                <a:moveTo>
                  <a:pt x="240" y="120"/>
                </a:moveTo>
                <a:cubicBezTo>
                  <a:pt x="240" y="136"/>
                  <a:pt x="237" y="151"/>
                  <a:pt x="230" y="166"/>
                </a:cubicBezTo>
                <a:cubicBezTo>
                  <a:pt x="224" y="180"/>
                  <a:pt x="216" y="193"/>
                  <a:pt x="205" y="204"/>
                </a:cubicBezTo>
                <a:cubicBezTo>
                  <a:pt x="194" y="216"/>
                  <a:pt x="181" y="224"/>
                  <a:pt x="166" y="230"/>
                </a:cubicBezTo>
                <a:cubicBezTo>
                  <a:pt x="151" y="236"/>
                  <a:pt x="135" y="239"/>
                  <a:pt x="119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59" y="224"/>
                  <a:pt x="46" y="216"/>
                  <a:pt x="35" y="204"/>
                </a:cubicBezTo>
                <a:cubicBezTo>
                  <a:pt x="24" y="193"/>
                  <a:pt x="16" y="180"/>
                  <a:pt x="9" y="166"/>
                </a:cubicBezTo>
                <a:cubicBezTo>
                  <a:pt x="3" y="151"/>
                  <a:pt x="0" y="136"/>
                  <a:pt x="0" y="120"/>
                </a:cubicBezTo>
                <a:cubicBezTo>
                  <a:pt x="0" y="104"/>
                  <a:pt x="3" y="89"/>
                  <a:pt x="9" y="75"/>
                </a:cubicBezTo>
                <a:cubicBezTo>
                  <a:pt x="16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9" y="3"/>
                  <a:pt x="104" y="0"/>
                  <a:pt x="119" y="0"/>
                </a:cubicBezTo>
                <a:cubicBezTo>
                  <a:pt x="135" y="0"/>
                  <a:pt x="151" y="3"/>
                  <a:pt x="166" y="9"/>
                </a:cubicBezTo>
                <a:cubicBezTo>
                  <a:pt x="181" y="15"/>
                  <a:pt x="194" y="24"/>
                  <a:pt x="205" y="35"/>
                </a:cubicBezTo>
                <a:cubicBezTo>
                  <a:pt x="216" y="46"/>
                  <a:pt x="224" y="59"/>
                  <a:pt x="230" y="75"/>
                </a:cubicBezTo>
                <a:cubicBezTo>
                  <a:pt x="237" y="89"/>
                  <a:pt x="240" y="104"/>
                  <a:pt x="240" y="120"/>
                </a:cubicBezTo>
              </a:path>
            </a:pathLst>
          </a:custGeom>
          <a:ln w="9360">
            <a:solidFill>
              <a:srgbClr val="1F2328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6" name="テキスト ボックス 85"/>
          <p:cNvSpPr txBox="1"/>
          <p:nvPr/>
        </p:nvSpPr>
        <p:spPr>
          <a:xfrm>
            <a:off x="1300320" y="4067280"/>
            <a:ext cx="469008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論⽂、友達からネットワークを拡げる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7" name="フリーフォーム 86"/>
          <p:cNvSpPr/>
          <p:nvPr/>
        </p:nvSpPr>
        <p:spPr>
          <a:xfrm>
            <a:off x="1618920" y="5133960"/>
            <a:ext cx="86400" cy="86040"/>
          </a:xfrm>
          <a:custGeom>
            <a:avLst/>
            <a:gdLst/>
            <a:ahLst/>
            <a:cxnLst/>
            <a:rect l="0" t="0" r="r" b="b"/>
            <a:pathLst>
              <a:path w="240" h="239" fill="none">
                <a:moveTo>
                  <a:pt x="240" y="119"/>
                </a:moveTo>
                <a:cubicBezTo>
                  <a:pt x="240" y="134"/>
                  <a:pt x="237" y="151"/>
                  <a:pt x="230" y="165"/>
                </a:cubicBezTo>
                <a:cubicBezTo>
                  <a:pt x="224" y="180"/>
                  <a:pt x="216" y="193"/>
                  <a:pt x="205" y="204"/>
                </a:cubicBezTo>
                <a:cubicBezTo>
                  <a:pt x="194" y="215"/>
                  <a:pt x="181" y="224"/>
                  <a:pt x="166" y="230"/>
                </a:cubicBezTo>
                <a:cubicBezTo>
                  <a:pt x="151" y="236"/>
                  <a:pt x="135" y="239"/>
                  <a:pt x="119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59" y="224"/>
                  <a:pt x="46" y="215"/>
                  <a:pt x="35" y="204"/>
                </a:cubicBezTo>
                <a:cubicBezTo>
                  <a:pt x="24" y="193"/>
                  <a:pt x="16" y="180"/>
                  <a:pt x="9" y="165"/>
                </a:cubicBezTo>
                <a:cubicBezTo>
                  <a:pt x="3" y="151"/>
                  <a:pt x="0" y="134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6" y="58"/>
                  <a:pt x="24" y="46"/>
                  <a:pt x="35" y="34"/>
                </a:cubicBezTo>
                <a:cubicBezTo>
                  <a:pt x="46" y="23"/>
                  <a:pt x="59" y="15"/>
                  <a:pt x="74" y="9"/>
                </a:cubicBezTo>
                <a:cubicBezTo>
                  <a:pt x="89" y="3"/>
                  <a:pt x="104" y="0"/>
                  <a:pt x="119" y="0"/>
                </a:cubicBezTo>
                <a:cubicBezTo>
                  <a:pt x="135" y="0"/>
                  <a:pt x="151" y="3"/>
                  <a:pt x="166" y="9"/>
                </a:cubicBezTo>
                <a:cubicBezTo>
                  <a:pt x="181" y="15"/>
                  <a:pt x="194" y="23"/>
                  <a:pt x="205" y="34"/>
                </a:cubicBezTo>
                <a:cubicBezTo>
                  <a:pt x="216" y="46"/>
                  <a:pt x="224" y="58"/>
                  <a:pt x="230" y="73"/>
                </a:cubicBezTo>
                <a:cubicBezTo>
                  <a:pt x="237" y="88"/>
                  <a:pt x="240" y="103"/>
                  <a:pt x="240" y="119"/>
                </a:cubicBezTo>
              </a:path>
            </a:pathLst>
          </a:custGeom>
          <a:ln w="9360">
            <a:solidFill>
              <a:srgbClr val="1F2328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8" name="テキスト ボックス 87"/>
          <p:cNvSpPr txBox="1"/>
          <p:nvPr/>
        </p:nvSpPr>
        <p:spPr>
          <a:xfrm>
            <a:off x="1852560" y="4476600"/>
            <a:ext cx="413856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友達から事前に紹介をしてもらう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89" name="フリーフォーム 88"/>
          <p:cNvSpPr/>
          <p:nvPr/>
        </p:nvSpPr>
        <p:spPr>
          <a:xfrm>
            <a:off x="1618920" y="5619600"/>
            <a:ext cx="86400" cy="86040"/>
          </a:xfrm>
          <a:custGeom>
            <a:avLst/>
            <a:gdLst/>
            <a:ahLst/>
            <a:cxnLst/>
            <a:rect l="0" t="0" r="r" b="b"/>
            <a:pathLst>
              <a:path w="240" h="239" fill="none">
                <a:moveTo>
                  <a:pt x="240" y="119"/>
                </a:moveTo>
                <a:cubicBezTo>
                  <a:pt x="240" y="135"/>
                  <a:pt x="237" y="150"/>
                  <a:pt x="230" y="165"/>
                </a:cubicBezTo>
                <a:cubicBezTo>
                  <a:pt x="224" y="179"/>
                  <a:pt x="216" y="192"/>
                  <a:pt x="205" y="203"/>
                </a:cubicBezTo>
                <a:cubicBezTo>
                  <a:pt x="194" y="214"/>
                  <a:pt x="181" y="224"/>
                  <a:pt x="166" y="230"/>
                </a:cubicBezTo>
                <a:cubicBezTo>
                  <a:pt x="151" y="236"/>
                  <a:pt x="135" y="239"/>
                  <a:pt x="119" y="239"/>
                </a:cubicBezTo>
                <a:cubicBezTo>
                  <a:pt x="104" y="239"/>
                  <a:pt x="89" y="236"/>
                  <a:pt x="74" y="230"/>
                </a:cubicBezTo>
                <a:cubicBezTo>
                  <a:pt x="59" y="224"/>
                  <a:pt x="46" y="214"/>
                  <a:pt x="35" y="203"/>
                </a:cubicBezTo>
                <a:cubicBezTo>
                  <a:pt x="24" y="192"/>
                  <a:pt x="16" y="179"/>
                  <a:pt x="9" y="165"/>
                </a:cubicBezTo>
                <a:cubicBezTo>
                  <a:pt x="3" y="150"/>
                  <a:pt x="0" y="135"/>
                  <a:pt x="0" y="119"/>
                </a:cubicBezTo>
                <a:cubicBezTo>
                  <a:pt x="0" y="103"/>
                  <a:pt x="3" y="88"/>
                  <a:pt x="9" y="73"/>
                </a:cubicBezTo>
                <a:cubicBezTo>
                  <a:pt x="16" y="59"/>
                  <a:pt x="24" y="46"/>
                  <a:pt x="35" y="35"/>
                </a:cubicBezTo>
                <a:cubicBezTo>
                  <a:pt x="46" y="24"/>
                  <a:pt x="59" y="15"/>
                  <a:pt x="74" y="9"/>
                </a:cubicBezTo>
                <a:cubicBezTo>
                  <a:pt x="89" y="3"/>
                  <a:pt x="104" y="0"/>
                  <a:pt x="119" y="0"/>
                </a:cubicBezTo>
                <a:cubicBezTo>
                  <a:pt x="135" y="0"/>
                  <a:pt x="151" y="3"/>
                  <a:pt x="166" y="9"/>
                </a:cubicBezTo>
                <a:cubicBezTo>
                  <a:pt x="181" y="15"/>
                  <a:pt x="194" y="24"/>
                  <a:pt x="205" y="35"/>
                </a:cubicBezTo>
                <a:cubicBezTo>
                  <a:pt x="216" y="46"/>
                  <a:pt x="224" y="59"/>
                  <a:pt x="230" y="73"/>
                </a:cubicBezTo>
                <a:cubicBezTo>
                  <a:pt x="237" y="88"/>
                  <a:pt x="240" y="103"/>
                  <a:pt x="240" y="119"/>
                </a:cubicBezTo>
              </a:path>
            </a:pathLst>
          </a:custGeom>
          <a:ln w="9360">
            <a:solidFill>
              <a:srgbClr val="1F2328"/>
            </a:solidFill>
            <a:miter/>
          </a:ln>
        </p:spPr>
        <p:txBody>
          <a:bodyPr lIns="4680" tIns="4680" rIns="4680" bIns="4680" anchor="t">
            <a:noAutofit/>
          </a:bodyPr>
          <a:lstStyle/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90" name="テキスト ボックス 89"/>
          <p:cNvSpPr txBox="1"/>
          <p:nvPr/>
        </p:nvSpPr>
        <p:spPr>
          <a:xfrm>
            <a:off x="1852560" y="4962600"/>
            <a:ext cx="606924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演題発表、ポスター発表で知り合いを作っておく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91" name="テキスト ボックス 90"/>
          <p:cNvSpPr txBox="1"/>
          <p:nvPr/>
        </p:nvSpPr>
        <p:spPr>
          <a:xfrm>
            <a:off x="1852560" y="5448240"/>
            <a:ext cx="1104120" cy="2761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ja-JP" sz="2170" b="0" u="none" strike="noStrike">
                <a:solidFill>
                  <a:srgbClr val="1F2328"/>
                </a:solidFill>
                <a:effectLst/>
                <a:uFillTx/>
                <a:latin typeface="HiraKakuProN-W3"/>
                <a:ea typeface="HiraKakuProN-W3"/>
              </a:rPr>
              <a:t>懇親会へ</a:t>
            </a:r>
            <a:endParaRPr lang="en-US" sz="217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  <p:sp>
        <p:nvSpPr>
          <p:cNvPr id="92" name="テキスト ボックス 91"/>
          <p:cNvSpPr txBox="1"/>
          <p:nvPr/>
        </p:nvSpPr>
        <p:spPr>
          <a:xfrm>
            <a:off x="11779560" y="6327720"/>
            <a:ext cx="228240" cy="3067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lstStyle/>
          <a:p>
            <a:r>
              <a:rPr lang="en-US" sz="1800" b="0" u="none" strike="noStrike">
                <a:solidFill>
                  <a:srgbClr val="777777"/>
                </a:solidFill>
                <a:effectLst/>
                <a:uFillTx/>
                <a:latin typeface=".SFNS-Regular_wdth_opsz180000_GRAD_wght"/>
                <a:ea typeface=".SFNS-Regular_wdth_opsz180000_GRAD_wght"/>
              </a:rPr>
              <a:t>7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游明朝体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186</Words>
  <Application>Microsoft Macintosh PowerPoint</Application>
  <PresentationFormat>ワイド画面</PresentationFormat>
  <Paragraphs>21</Paragraphs>
  <Slides>6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6" baseType="lpstr">
      <vt:lpstr>.SFNS-Regular_wdth_opsz180000_GRAD_wght</vt:lpstr>
      <vt:lpstr>.SFNS-Regular_wdth_opsz1D0000_GRAD_wght</vt:lpstr>
      <vt:lpstr>.SFNS-Regular_wdth_opsz2E6666_GRAD_wght2580000</vt:lpstr>
      <vt:lpstr>HiraKakuProN-W3</vt:lpstr>
      <vt:lpstr>HiraKakuProN-W6</vt:lpstr>
      <vt:lpstr>游明朝体</vt:lpstr>
      <vt:lpstr>Arial</vt:lpstr>
      <vt:lpstr>Symbol</vt:lpstr>
      <vt:lpstr>Wingdings</vt:lpstr>
      <vt:lpstr>Office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龍平 宋</cp:lastModifiedBy>
  <cp:revision>1</cp:revision>
  <dcterms:modified xsi:type="dcterms:W3CDTF">2025-06-15T12:48:44Z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ja-JP</dc:language>
  <cp:lastModifiedBy/>
  <cp:revision>0</cp:revision>
  <dc:subject/>
  <dc:title/>
</cp:coreProperties>
</file>